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sldIdLst>
    <p:sldId id="256" r:id="rId2"/>
    <p:sldId id="257" r:id="rId3"/>
    <p:sldId id="258" r:id="rId4"/>
    <p:sldId id="262"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‹N›</a:t>
            </a:fld>
            <a:endParaRPr lang="en-US" dirty="0"/>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729342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216856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400339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2211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383487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83328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‹N›</a:t>
            </a:fld>
            <a:endParaRPr lang="en-US" dirty="0"/>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22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3951291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‹N›</a:t>
            </a:fld>
            <a:endParaRPr lang="en-US" dirty="0"/>
          </a:p>
        </p:txBody>
      </p:sp>
    </p:spTree>
    <p:extLst>
      <p:ext uri="{BB962C8B-B14F-4D97-AF65-F5344CB8AC3E}">
        <p14:creationId xmlns:p14="http://schemas.microsoft.com/office/powerpoint/2010/main" val="273706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‹N›</a:t>
            </a:fld>
            <a:endParaRPr lang="en-US" dirty="0"/>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3603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7/7/2024</a:t>
            </a:fld>
            <a:endParaRPr lang="en-US" dirty="0"/>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‹N›</a:t>
            </a:fld>
            <a:endParaRPr lang="en-US" dirty="0"/>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9244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7/7/2024</a:t>
            </a:fld>
            <a:endParaRPr lang="en-US" dirty="0"/>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‹N›</a:t>
            </a:fld>
            <a:endParaRPr lang="en-US" dirty="0"/>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714421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18" r:id="rId6"/>
    <p:sldLayoutId id="2147483814" r:id="rId7"/>
    <p:sldLayoutId id="2147483815" r:id="rId8"/>
    <p:sldLayoutId id="2147483816" r:id="rId9"/>
    <p:sldLayoutId id="2147483817" r:id="rId10"/>
    <p:sldLayoutId id="2147483819"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4AF4B06-53F0-C847-8C21-2E98F1814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ar with a logo on the side&#10;&#10;Description automatically generated">
            <a:extLst>
              <a:ext uri="{FF2B5EF4-FFF2-40B4-BE49-F238E27FC236}">
                <a16:creationId xmlns:a16="http://schemas.microsoft.com/office/drawing/2014/main" id="{FF0DC3B4-CE0C-1648-4592-9478300A732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27" r="22873" b="-1"/>
          <a:stretch/>
        </p:blipFill>
        <p:spPr>
          <a:xfrm>
            <a:off x="-6057" y="10"/>
            <a:ext cx="12192000" cy="6857990"/>
          </a:xfrm>
          <a:prstGeom prst="rect">
            <a:avLst/>
          </a:prstGeom>
        </p:spPr>
      </p:pic>
      <p:sp>
        <p:nvSpPr>
          <p:cNvPr id="67" name="Freeform: Shape 66">
            <a:extLst>
              <a:ext uri="{FF2B5EF4-FFF2-40B4-BE49-F238E27FC236}">
                <a16:creationId xmlns:a16="http://schemas.microsoft.com/office/drawing/2014/main" id="{141773DC-FA35-0DC3-E6BA-EB1DBCE7E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05349" y="938623"/>
            <a:ext cx="10372250"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07074 w 4116027"/>
              <a:gd name="connsiteY0" fmla="*/ 1393022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0935 w 4116027"/>
              <a:gd name="connsiteY0" fmla="*/ 1402887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1900 w 4116027"/>
              <a:gd name="connsiteY0" fmla="*/ 1496605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1900 w 4116027"/>
              <a:gd name="connsiteY0" fmla="*/ 1501537 h 5058263"/>
              <a:gd name="connsiteX1" fmla="*/ 4116027 w 4116027"/>
              <a:gd name="connsiteY1" fmla="*/ 5058263 h 5058263"/>
              <a:gd name="connsiteX2" fmla="*/ 0 w 4116027"/>
              <a:gd name="connsiteY2" fmla="*/ 5058263 h 5058263"/>
              <a:gd name="connsiteX3" fmla="*/ 0 w 4116027"/>
              <a:gd name="connsiteY3" fmla="*/ 0 h 5058263"/>
              <a:gd name="connsiteX4" fmla="*/ 2304495 w 4116027"/>
              <a:gd name="connsiteY4" fmla="*/ 1434 h 5058263"/>
              <a:gd name="connsiteX0" fmla="*/ 4116727 w 4117216"/>
              <a:gd name="connsiteY0" fmla="*/ 1511402 h 5058263"/>
              <a:gd name="connsiteX1" fmla="*/ 4116027 w 4117216"/>
              <a:gd name="connsiteY1" fmla="*/ 5058263 h 5058263"/>
              <a:gd name="connsiteX2" fmla="*/ 0 w 4117216"/>
              <a:gd name="connsiteY2" fmla="*/ 5058263 h 5058263"/>
              <a:gd name="connsiteX3" fmla="*/ 0 w 4117216"/>
              <a:gd name="connsiteY3" fmla="*/ 0 h 5058263"/>
              <a:gd name="connsiteX4" fmla="*/ 2304495 w 4117216"/>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7216" h="5058263">
                <a:moveTo>
                  <a:pt x="4116727" y="1511402"/>
                </a:moveTo>
                <a:cubicBezTo>
                  <a:pt x="4118666" y="2681024"/>
                  <a:pt x="4114088" y="3888641"/>
                  <a:pt x="4116027" y="5058263"/>
                </a:cubicBezTo>
                <a:lnTo>
                  <a:pt x="0" y="5058263"/>
                </a:lnTo>
                <a:lnTo>
                  <a:pt x="0" y="0"/>
                </a:lnTo>
                <a:lnTo>
                  <a:pt x="2304495" y="1434"/>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D3E0F2A-8C8F-B0B5-B981-EFB72892D49B}"/>
              </a:ext>
            </a:extLst>
          </p:cNvPr>
          <p:cNvSpPr>
            <a:spLocks noGrp="1"/>
          </p:cNvSpPr>
          <p:nvPr>
            <p:ph type="ctrTitle"/>
          </p:nvPr>
        </p:nvSpPr>
        <p:spPr>
          <a:xfrm>
            <a:off x="793626" y="5143817"/>
            <a:ext cx="5302374" cy="991252"/>
          </a:xfrm>
          <a:noFill/>
        </p:spPr>
        <p:txBody>
          <a:bodyPr anchor="b">
            <a:normAutofit fontScale="90000"/>
          </a:bodyPr>
          <a:lstStyle/>
          <a:p>
            <a:pPr>
              <a:lnSpc>
                <a:spcPct val="110000"/>
              </a:lnSpc>
            </a:pPr>
            <a:r>
              <a:rPr lang="en-GB" sz="2200" dirty="0" err="1">
                <a:solidFill>
                  <a:schemeClr val="accent1">
                    <a:lumMod val="60000"/>
                    <a:lumOff val="40000"/>
                  </a:schemeClr>
                </a:solidFill>
                <a:latin typeface="Artifakt Element Heavy" panose="020B0B03050000020004" pitchFamily="34" charset="0"/>
                <a:ea typeface="Artifakt Element Heavy" panose="020B0B03050000020004" pitchFamily="34" charset="0"/>
              </a:rPr>
              <a:t>Busmaster</a:t>
            </a:r>
            <a:r>
              <a:rPr lang="en-GB" sz="2200" dirty="0">
                <a:solidFill>
                  <a:schemeClr val="accent1">
                    <a:lumMod val="60000"/>
                    <a:lumOff val="40000"/>
                  </a:schemeClr>
                </a:solidFill>
                <a:latin typeface="Artifakt Element Heavy" panose="020B0B03050000020004" pitchFamily="34" charset="0"/>
                <a:ea typeface="Artifakt Element Heavy" panose="020B0B03050000020004" pitchFamily="34" charset="0"/>
              </a:rPr>
              <a:t>: l’automobile open-source</a:t>
            </a:r>
          </a:p>
        </p:txBody>
      </p:sp>
      <p:sp>
        <p:nvSpPr>
          <p:cNvPr id="3" name="Title 1">
            <a:extLst>
              <a:ext uri="{FF2B5EF4-FFF2-40B4-BE49-F238E27FC236}">
                <a16:creationId xmlns:a16="http://schemas.microsoft.com/office/drawing/2014/main" id="{5E616E28-4A8E-1784-D2B6-B8F845E77DC3}"/>
              </a:ext>
            </a:extLst>
          </p:cNvPr>
          <p:cNvSpPr txBox="1">
            <a:spLocks/>
          </p:cNvSpPr>
          <p:nvPr/>
        </p:nvSpPr>
        <p:spPr>
          <a:xfrm>
            <a:off x="793626" y="6225471"/>
            <a:ext cx="7048500" cy="519186"/>
          </a:xfrm>
          <a:prstGeom prst="rect">
            <a:avLst/>
          </a:prstGeom>
          <a:noFill/>
        </p:spPr>
        <p:txBody>
          <a:bodyPr vert="horz" lIns="91440" tIns="45720" rIns="91440" bIns="45720" rtlCol="0" anchor="b">
            <a:normAutofit fontScale="97500"/>
          </a:bodyPr>
          <a:lstStyle>
            <a:lvl1pPr algn="l" defTabSz="914400" rtl="0" eaLnBrk="1" latinLnBrk="0" hangingPunct="1">
              <a:lnSpc>
                <a:spcPct val="120000"/>
              </a:lnSpc>
              <a:spcBef>
                <a:spcPct val="0"/>
              </a:spcBef>
              <a:buNone/>
              <a:defRPr sz="3200" b="1" kern="1200" cap="all" spc="530" baseline="0">
                <a:solidFill>
                  <a:schemeClr val="tx1"/>
                </a:solidFill>
                <a:latin typeface="+mj-lt"/>
                <a:ea typeface="+mj-ea"/>
                <a:cs typeface="+mj-cs"/>
              </a:defRPr>
            </a:lvl1pPr>
          </a:lstStyle>
          <a:p>
            <a:pPr>
              <a:lnSpc>
                <a:spcPct val="110000"/>
              </a:lnSpc>
            </a:pPr>
            <a:r>
              <a:rPr lang="en-GB" sz="1200" dirty="0" err="1">
                <a:solidFill>
                  <a:schemeClr val="accent1">
                    <a:lumMod val="60000"/>
                    <a:lumOff val="40000"/>
                  </a:schemeClr>
                </a:solidFill>
                <a:latin typeface="Artifakt Element Heavy" panose="020B0B03050000020004" pitchFamily="34" charset="0"/>
                <a:ea typeface="Artifakt Element Heavy" panose="020B0B03050000020004" pitchFamily="34" charset="0"/>
              </a:rPr>
              <a:t>Samuele</a:t>
            </a:r>
            <a:r>
              <a:rPr lang="en-GB" sz="1200" dirty="0">
                <a:solidFill>
                  <a:schemeClr val="accent1">
                    <a:lumMod val="60000"/>
                    <a:lumOff val="40000"/>
                  </a:schemeClr>
                </a:solidFill>
                <a:latin typeface="Artifakt Element Heavy" panose="020B0B03050000020004" pitchFamily="34" charset="0"/>
                <a:ea typeface="Artifakt Element Heavy" panose="020B0B03050000020004" pitchFamily="34" charset="0"/>
              </a:rPr>
              <a:t> Gonnella A.S. 2023/2024</a:t>
            </a:r>
          </a:p>
        </p:txBody>
      </p:sp>
    </p:spTree>
    <p:extLst>
      <p:ext uri="{BB962C8B-B14F-4D97-AF65-F5344CB8AC3E}">
        <p14:creationId xmlns:p14="http://schemas.microsoft.com/office/powerpoint/2010/main" val="80952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9212734" y="5569532"/>
            <a:ext cx="1880140" cy="598296"/>
          </a:xfrm>
          <a:solidFill>
            <a:schemeClr val="tx1"/>
          </a:solidFill>
        </p:spPr>
        <p:txBody>
          <a:bodyPr/>
          <a:lstStyle/>
          <a:p>
            <a:r>
              <a:rPr lang="en-GB" dirty="0">
                <a:solidFill>
                  <a:srgbClr val="FFFF00"/>
                </a:solidFill>
              </a:rPr>
              <a:t>L’idea…</a:t>
            </a:r>
          </a:p>
        </p:txBody>
      </p:sp>
      <p:sp>
        <p:nvSpPr>
          <p:cNvPr id="3" name="TextBox 2">
            <a:extLst>
              <a:ext uri="{FF2B5EF4-FFF2-40B4-BE49-F238E27FC236}">
                <a16:creationId xmlns:a16="http://schemas.microsoft.com/office/drawing/2014/main" id="{2614E5EC-16BA-ABA8-3F24-91BF779AB131}"/>
              </a:ext>
            </a:extLst>
          </p:cNvPr>
          <p:cNvSpPr txBox="1"/>
          <p:nvPr/>
        </p:nvSpPr>
        <p:spPr>
          <a:xfrm>
            <a:off x="1097280" y="1152144"/>
            <a:ext cx="9995594" cy="3416320"/>
          </a:xfrm>
          <a:prstGeom prst="rect">
            <a:avLst/>
          </a:prstGeom>
          <a:noFill/>
        </p:spPr>
        <p:txBody>
          <a:bodyPr wrap="square" rtlCol="0">
            <a:spAutoFit/>
          </a:bodyPr>
          <a:lstStyle/>
          <a:p>
            <a:pPr algn="just"/>
            <a:r>
              <a:rPr lang="it-IT" dirty="0">
                <a:solidFill>
                  <a:schemeClr val="bg1"/>
                </a:solidFill>
              </a:rPr>
              <a:t>Ho trovato ispirazione questo progetto, oltre alle risorse utilizzate e alle modalità di svolgimento, in un video sulla home page di YouTube in cui un ragazzo appassionato di coding mostrava come aveva realizzato un app per cellulare in grado di controllare alcune funzioni della propria auto spendendo una cifra modesta e utilizzando componenti che si trovano a pochi euro su Amazon o su qualsiasi altro sito di </a:t>
            </a:r>
            <a:r>
              <a:rPr lang="it-IT" i="1" dirty="0">
                <a:solidFill>
                  <a:schemeClr val="bg1"/>
                </a:solidFill>
              </a:rPr>
              <a:t>e-commerce</a:t>
            </a:r>
            <a:r>
              <a:rPr lang="it-IT" dirty="0">
                <a:solidFill>
                  <a:schemeClr val="bg1"/>
                </a:solidFill>
              </a:rPr>
              <a:t>. </a:t>
            </a:r>
          </a:p>
          <a:p>
            <a:pPr algn="just"/>
            <a:endParaRPr lang="it-IT" dirty="0">
              <a:solidFill>
                <a:schemeClr val="bg1"/>
              </a:solidFill>
            </a:endParaRPr>
          </a:p>
          <a:p>
            <a:pPr algn="just"/>
            <a:r>
              <a:rPr lang="it-IT" dirty="0">
                <a:solidFill>
                  <a:schemeClr val="bg1"/>
                </a:solidFill>
              </a:rPr>
              <a:t>Il mio lavoro è stato quello di riprendere il progetto, abbandonato alla community, e di adattarlo al mio veicolo, adattando librerie software e codici, poiché ogni automobile è diversa dall’altra e possiede i propri protocolli di comunicazione tra i vari computer di bordo. </a:t>
            </a:r>
          </a:p>
          <a:p>
            <a:pPr algn="just"/>
            <a:endParaRPr lang="it-IT" dirty="0">
              <a:solidFill>
                <a:schemeClr val="bg1"/>
              </a:solidFill>
            </a:endParaRPr>
          </a:p>
          <a:p>
            <a:pPr algn="just"/>
            <a:r>
              <a:rPr lang="it-IT" dirty="0">
                <a:solidFill>
                  <a:schemeClr val="bg1"/>
                </a:solidFill>
              </a:rPr>
              <a:t>Ringrazio quindi l‘ideatore del progetto originale per lo spunto e per avermi dato la possibilità di contattarlo e spero possiate apprezzare il mio lavoro.</a:t>
            </a:r>
          </a:p>
        </p:txBody>
      </p:sp>
    </p:spTree>
    <p:extLst>
      <p:ext uri="{BB962C8B-B14F-4D97-AF65-F5344CB8AC3E}">
        <p14:creationId xmlns:p14="http://schemas.microsoft.com/office/powerpoint/2010/main" val="38775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619125" y="314325"/>
            <a:ext cx="2581275" cy="914400"/>
          </a:xfrm>
          <a:solidFill>
            <a:schemeClr val="tx1"/>
          </a:solidFill>
        </p:spPr>
        <p:txBody>
          <a:bodyPr/>
          <a:lstStyle/>
          <a:p>
            <a:pPr algn="ctr"/>
            <a:r>
              <a:rPr lang="en-GB" dirty="0">
                <a:solidFill>
                  <a:srgbClr val="FFFF00"/>
                </a:solidFill>
              </a:rPr>
              <a:t>L’auto</a:t>
            </a:r>
          </a:p>
        </p:txBody>
      </p:sp>
      <p:sp>
        <p:nvSpPr>
          <p:cNvPr id="3" name="TextBox 2">
            <a:extLst>
              <a:ext uri="{FF2B5EF4-FFF2-40B4-BE49-F238E27FC236}">
                <a16:creationId xmlns:a16="http://schemas.microsoft.com/office/drawing/2014/main" id="{BFF58C75-F6D7-980B-5A1C-24A9550D4F75}"/>
              </a:ext>
            </a:extLst>
          </p:cNvPr>
          <p:cNvSpPr txBox="1"/>
          <p:nvPr/>
        </p:nvSpPr>
        <p:spPr>
          <a:xfrm>
            <a:off x="1097280" y="1323594"/>
            <a:ext cx="4998720" cy="3693319"/>
          </a:xfrm>
          <a:prstGeom prst="rect">
            <a:avLst/>
          </a:prstGeom>
          <a:noFill/>
        </p:spPr>
        <p:txBody>
          <a:bodyPr wrap="square" rtlCol="0">
            <a:spAutoFit/>
          </a:bodyPr>
          <a:lstStyle/>
          <a:p>
            <a:pPr algn="just"/>
            <a:r>
              <a:rPr lang="it-IT" dirty="0">
                <a:solidFill>
                  <a:schemeClr val="bg1"/>
                </a:solidFill>
              </a:rPr>
              <a:t>L’auto sulla quale ho deciso di sviluppare il mio capolavoro è una Ford Fiesta 5 porte di settima generazione. </a:t>
            </a:r>
          </a:p>
          <a:p>
            <a:pPr algn="just"/>
            <a:r>
              <a:rPr lang="it-IT" dirty="0">
                <a:solidFill>
                  <a:schemeClr val="bg1"/>
                </a:solidFill>
              </a:rPr>
              <a:t>Ho scelto quest’auto per i seguenti motivi:</a:t>
            </a:r>
          </a:p>
          <a:p>
            <a:pPr algn="just"/>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È l’auto che utilizzo io </a:t>
            </a:r>
          </a:p>
          <a:p>
            <a:pPr marL="285750" indent="-285750" algn="just">
              <a:buFont typeface="Arial" panose="020B0604020202020204" pitchFamily="34" charset="0"/>
              <a:buChar char="•"/>
            </a:pPr>
            <a:r>
              <a:rPr lang="it-IT" dirty="0">
                <a:solidFill>
                  <a:schemeClr val="bg1"/>
                </a:solidFill>
              </a:rPr>
              <a:t>È molto comune; è facile vederla sulle nostre strade </a:t>
            </a:r>
          </a:p>
          <a:p>
            <a:pPr marL="285750" indent="-285750" algn="just">
              <a:buFont typeface="Arial" panose="020B0604020202020204" pitchFamily="34" charset="0"/>
              <a:buChar char="•"/>
            </a:pPr>
            <a:r>
              <a:rPr lang="it-IT" dirty="0">
                <a:solidFill>
                  <a:schemeClr val="bg1"/>
                </a:solidFill>
              </a:rPr>
              <a:t>È abbastanza economica sia da comprare che da mantenere</a:t>
            </a:r>
          </a:p>
          <a:p>
            <a:pPr marL="285750" indent="-285750" algn="just">
              <a:buFont typeface="Arial" panose="020B0604020202020204" pitchFamily="34" charset="0"/>
              <a:buChar char="•"/>
            </a:pPr>
            <a:r>
              <a:rPr lang="it-IT" dirty="0">
                <a:solidFill>
                  <a:schemeClr val="bg1"/>
                </a:solidFill>
              </a:rPr>
              <a:t>È adatta a tutti (neopatentati e non)</a:t>
            </a:r>
          </a:p>
          <a:p>
            <a:pPr marL="285750" indent="-285750" algn="just">
              <a:buFont typeface="Arial" panose="020B0604020202020204" pitchFamily="34" charset="0"/>
              <a:buChar char="•"/>
            </a:pPr>
            <a:r>
              <a:rPr lang="it-IT" dirty="0">
                <a:solidFill>
                  <a:schemeClr val="bg1"/>
                </a:solidFill>
              </a:rPr>
              <a:t>Si presta bene a modifiche di ogni tipo (parti «tuning» abbondanti e community solida)</a:t>
            </a:r>
          </a:p>
        </p:txBody>
      </p:sp>
      <p:pic>
        <p:nvPicPr>
          <p:cNvPr id="5" name="Picture 4" descr="A white car in a showroom&#10;&#10;Description automatically generated">
            <a:extLst>
              <a:ext uri="{FF2B5EF4-FFF2-40B4-BE49-F238E27FC236}">
                <a16:creationId xmlns:a16="http://schemas.microsoft.com/office/drawing/2014/main" id="{C9E57455-13C8-1B43-9665-BF0CDCFAD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226" y="1685926"/>
            <a:ext cx="4810648" cy="3607986"/>
          </a:xfrm>
          <a:prstGeom prst="rect">
            <a:avLst/>
          </a:prstGeom>
        </p:spPr>
      </p:pic>
    </p:spTree>
    <p:extLst>
      <p:ext uri="{BB962C8B-B14F-4D97-AF65-F5344CB8AC3E}">
        <p14:creationId xmlns:p14="http://schemas.microsoft.com/office/powerpoint/2010/main" val="225599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1128314" y="521393"/>
            <a:ext cx="3151078" cy="662955"/>
          </a:xfrm>
          <a:solidFill>
            <a:schemeClr val="tx1"/>
          </a:solidFill>
        </p:spPr>
        <p:txBody>
          <a:bodyPr>
            <a:normAutofit/>
          </a:bodyPr>
          <a:lstStyle/>
          <a:p>
            <a:r>
              <a:rPr lang="en-GB" dirty="0">
                <a:solidFill>
                  <a:srgbClr val="FFFF00"/>
                </a:solidFill>
              </a:rPr>
              <a:t>L’obiettivo</a:t>
            </a:r>
          </a:p>
        </p:txBody>
      </p:sp>
      <p:sp>
        <p:nvSpPr>
          <p:cNvPr id="3" name="TextBox 2">
            <a:extLst>
              <a:ext uri="{FF2B5EF4-FFF2-40B4-BE49-F238E27FC236}">
                <a16:creationId xmlns:a16="http://schemas.microsoft.com/office/drawing/2014/main" id="{5CFAF3D4-B739-46F0-33E7-F602F8B26681}"/>
              </a:ext>
            </a:extLst>
          </p:cNvPr>
          <p:cNvSpPr txBox="1"/>
          <p:nvPr/>
        </p:nvSpPr>
        <p:spPr>
          <a:xfrm>
            <a:off x="1097280" y="1152144"/>
            <a:ext cx="9995594" cy="4247317"/>
          </a:xfrm>
          <a:prstGeom prst="rect">
            <a:avLst/>
          </a:prstGeom>
          <a:noFill/>
        </p:spPr>
        <p:txBody>
          <a:bodyPr wrap="square" rtlCol="0">
            <a:spAutoFit/>
          </a:bodyPr>
          <a:lstStyle/>
          <a:p>
            <a:pPr algn="just"/>
            <a:r>
              <a:rPr lang="it-IT" dirty="0">
                <a:solidFill>
                  <a:schemeClr val="bg1"/>
                </a:solidFill>
              </a:rPr>
              <a:t>Ho iniziato questo progetto con l’obiettivo di rendere connessa e di aggiungere qualche funzione in più alla mia Ford Fiesta ormai datata e non più al passo con quelle che sono le tecnologie offerte dalle automobili degli ultimi anni senza spendere una fortuna e dover smontare, per poi sostituire, gli interni dell’auto stessa, lavoro che mi sarebbe costato più risorse sia economiche che fisiche.  </a:t>
            </a:r>
          </a:p>
          <a:p>
            <a:pPr algn="just"/>
            <a:r>
              <a:rPr lang="it-IT" dirty="0">
                <a:solidFill>
                  <a:schemeClr val="bg1"/>
                </a:solidFill>
              </a:rPr>
              <a:t>I principali vantaggi della mia soluzione sono: </a:t>
            </a:r>
          </a:p>
          <a:p>
            <a:pPr algn="just"/>
            <a:endParaRPr lang="it-IT" dirty="0">
              <a:solidFill>
                <a:schemeClr val="bg1"/>
              </a:solidFill>
            </a:endParaRPr>
          </a:p>
          <a:p>
            <a:pPr marL="342900" indent="-342900" algn="just">
              <a:buFont typeface="+mj-lt"/>
              <a:buAutoNum type="arabicPeriod"/>
            </a:pPr>
            <a:r>
              <a:rPr lang="it-IT" dirty="0">
                <a:solidFill>
                  <a:schemeClr val="bg1"/>
                </a:solidFill>
              </a:rPr>
              <a:t>La scalabilità: Questo progetto funziona su qualsiasi automobile (se adeguato all’impianto dell’auto)</a:t>
            </a:r>
          </a:p>
          <a:p>
            <a:pPr marL="342900" indent="-342900" algn="just">
              <a:buFont typeface="+mj-lt"/>
              <a:buAutoNum type="arabicPeriod"/>
            </a:pPr>
            <a:endParaRPr lang="it-IT" dirty="0">
              <a:solidFill>
                <a:schemeClr val="bg1"/>
              </a:solidFill>
            </a:endParaRPr>
          </a:p>
          <a:p>
            <a:pPr marL="342900" indent="-342900" algn="just">
              <a:buFont typeface="+mj-lt"/>
              <a:buAutoNum type="arabicPeriod"/>
            </a:pPr>
            <a:r>
              <a:rPr lang="it-IT" dirty="0">
                <a:solidFill>
                  <a:schemeClr val="bg1"/>
                </a:solidFill>
              </a:rPr>
              <a:t>Il costo: Il prezzo dell’elettronica utilizzata si aggira attorno ai 50 euro cavi e software compresi</a:t>
            </a:r>
          </a:p>
          <a:p>
            <a:pPr marL="342900" indent="-342900" algn="just">
              <a:buFont typeface="+mj-lt"/>
              <a:buAutoNum type="arabicPeriod"/>
            </a:pPr>
            <a:endParaRPr lang="it-IT" dirty="0">
              <a:solidFill>
                <a:schemeClr val="bg1"/>
              </a:solidFill>
            </a:endParaRPr>
          </a:p>
          <a:p>
            <a:pPr marL="342900" indent="-342900" algn="just">
              <a:buFont typeface="+mj-lt"/>
              <a:buAutoNum type="arabicPeriod"/>
            </a:pPr>
            <a:r>
              <a:rPr lang="it-IT" dirty="0">
                <a:solidFill>
                  <a:schemeClr val="bg1"/>
                </a:solidFill>
              </a:rPr>
              <a:t>La flessibilità: Poiché con l’hardware da me utilizzato è possibile emulare potenzialmente ogni centralina dell’auto, è possibile controllare molteplici funzioni della propria vettura e quindi scegliere quali funzioni rendere disponibili sul proprio smartphone o computer e quali invece occultare, in modo da avere un’esperienza totalmente personalizzabile</a:t>
            </a:r>
          </a:p>
        </p:txBody>
      </p:sp>
    </p:spTree>
    <p:extLst>
      <p:ext uri="{BB962C8B-B14F-4D97-AF65-F5344CB8AC3E}">
        <p14:creationId xmlns:p14="http://schemas.microsoft.com/office/powerpoint/2010/main" val="153072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7571233" y="5569532"/>
            <a:ext cx="3521642" cy="598296"/>
          </a:xfrm>
          <a:solidFill>
            <a:schemeClr val="tx1"/>
          </a:solidFill>
        </p:spPr>
        <p:txBody>
          <a:bodyPr>
            <a:normAutofit fontScale="90000"/>
          </a:bodyPr>
          <a:lstStyle/>
          <a:p>
            <a:r>
              <a:rPr lang="en-GB" dirty="0">
                <a:solidFill>
                  <a:srgbClr val="FFFF00"/>
                </a:solidFill>
              </a:rPr>
              <a:t>I componenti</a:t>
            </a:r>
          </a:p>
        </p:txBody>
      </p:sp>
      <p:sp>
        <p:nvSpPr>
          <p:cNvPr id="3" name="TextBox 2">
            <a:extLst>
              <a:ext uri="{FF2B5EF4-FFF2-40B4-BE49-F238E27FC236}">
                <a16:creationId xmlns:a16="http://schemas.microsoft.com/office/drawing/2014/main" id="{152A55FD-2F0D-EE2F-33C8-9EEC262407D7}"/>
              </a:ext>
            </a:extLst>
          </p:cNvPr>
          <p:cNvSpPr txBox="1"/>
          <p:nvPr/>
        </p:nvSpPr>
        <p:spPr>
          <a:xfrm>
            <a:off x="6095999" y="1695069"/>
            <a:ext cx="4714875" cy="3416320"/>
          </a:xfrm>
          <a:prstGeom prst="rect">
            <a:avLst/>
          </a:prstGeom>
          <a:noFill/>
        </p:spPr>
        <p:txBody>
          <a:bodyPr wrap="square" rtlCol="0">
            <a:spAutoFit/>
          </a:bodyPr>
          <a:lstStyle/>
          <a:p>
            <a:pPr algn="just"/>
            <a:r>
              <a:rPr lang="it-IT" dirty="0">
                <a:solidFill>
                  <a:schemeClr val="bg1"/>
                </a:solidFill>
              </a:rPr>
              <a:t>I componenti elettronici che ho utilizzato per il progetto sono:</a:t>
            </a:r>
          </a:p>
          <a:p>
            <a:pPr marL="285750" indent="-285750" algn="just">
              <a:buFont typeface="Arial" panose="020B0604020202020204" pitchFamily="34" charset="0"/>
              <a:buChar char="•"/>
            </a:pP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Arduino Uno</a:t>
            </a:r>
          </a:p>
          <a:p>
            <a:pPr marL="285750" indent="-285750" algn="just">
              <a:buFont typeface="Arial" panose="020B0604020202020204" pitchFamily="34" charset="0"/>
              <a:buChar char="•"/>
            </a:pPr>
            <a:r>
              <a:rPr lang="it-IT" dirty="0">
                <a:solidFill>
                  <a:schemeClr val="bg1"/>
                </a:solidFill>
              </a:rPr>
              <a:t>Un MCP2515  (Interprete </a:t>
            </a:r>
            <a:r>
              <a:rPr lang="it-IT" dirty="0" err="1">
                <a:solidFill>
                  <a:schemeClr val="bg1"/>
                </a:solidFill>
              </a:rPr>
              <a:t>CANBus</a:t>
            </a:r>
            <a:r>
              <a:rPr lang="it-IT" dirty="0">
                <a:solidFill>
                  <a:schemeClr val="bg1"/>
                </a:solidFill>
              </a:rPr>
              <a:t>)</a:t>
            </a:r>
          </a:p>
          <a:p>
            <a:pPr marL="285750" indent="-285750" algn="just">
              <a:buFont typeface="Arial" panose="020B0604020202020204" pitchFamily="34" charset="0"/>
              <a:buChar char="•"/>
            </a:pPr>
            <a:r>
              <a:rPr lang="it-IT" dirty="0">
                <a:solidFill>
                  <a:schemeClr val="bg1"/>
                </a:solidFill>
              </a:rPr>
              <a:t>Un cavo </a:t>
            </a:r>
            <a:r>
              <a:rPr lang="it-IT" dirty="0" err="1">
                <a:solidFill>
                  <a:schemeClr val="bg1"/>
                </a:solidFill>
              </a:rPr>
              <a:t>CANBus</a:t>
            </a: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Un cavo USB</a:t>
            </a:r>
          </a:p>
          <a:p>
            <a:pPr marL="285750" indent="-285750" algn="just">
              <a:buFont typeface="Arial" panose="020B0604020202020204" pitchFamily="34" charset="0"/>
              <a:buChar char="•"/>
            </a:pPr>
            <a:r>
              <a:rPr lang="it-IT" dirty="0">
                <a:solidFill>
                  <a:schemeClr val="bg1"/>
                </a:solidFill>
              </a:rPr>
              <a:t>Un modulo bluetooth HC05</a:t>
            </a:r>
          </a:p>
          <a:p>
            <a:pPr marL="285750" indent="-285750" algn="just">
              <a:buFont typeface="Arial" panose="020B0604020202020204" pitchFamily="34" charset="0"/>
              <a:buChar char="•"/>
            </a:pPr>
            <a:r>
              <a:rPr lang="it-IT" dirty="0">
                <a:solidFill>
                  <a:schemeClr val="bg1"/>
                </a:solidFill>
              </a:rPr>
              <a:t>Alcuni cavetti da breadboard</a:t>
            </a:r>
          </a:p>
          <a:p>
            <a:pPr marL="285750" indent="-285750" algn="just">
              <a:buFont typeface="Arial" panose="020B0604020202020204" pitchFamily="34" charset="0"/>
              <a:buChar char="•"/>
            </a:pPr>
            <a:endParaRPr lang="it-IT" dirty="0">
              <a:solidFill>
                <a:schemeClr val="bg1"/>
              </a:solidFill>
            </a:endParaRPr>
          </a:p>
          <a:p>
            <a:pPr algn="just"/>
            <a:r>
              <a:rPr lang="it-IT" dirty="0">
                <a:solidFill>
                  <a:schemeClr val="bg1"/>
                </a:solidFill>
              </a:rPr>
              <a:t>Tutti i componenti sono reperibili su Amazon con una spesa tra i 5 e i 30 euro</a:t>
            </a:r>
          </a:p>
        </p:txBody>
      </p:sp>
      <p:pic>
        <p:nvPicPr>
          <p:cNvPr id="5" name="Picture 4" descr="A close-up of a blue circuit board&#10;&#10;Description automatically generated">
            <a:extLst>
              <a:ext uri="{FF2B5EF4-FFF2-40B4-BE49-F238E27FC236}">
                <a16:creationId xmlns:a16="http://schemas.microsoft.com/office/drawing/2014/main" id="{CC031C8C-7ECA-FFE8-5869-A7624B6A2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030" y="3737093"/>
            <a:ext cx="3072824" cy="2005641"/>
          </a:xfrm>
          <a:prstGeom prst="rect">
            <a:avLst/>
          </a:prstGeom>
        </p:spPr>
      </p:pic>
      <p:pic>
        <p:nvPicPr>
          <p:cNvPr id="7" name="Picture 6" descr="A blue circuit board with yellow and green components&#10;&#10;Description automatically generated">
            <a:extLst>
              <a:ext uri="{FF2B5EF4-FFF2-40B4-BE49-F238E27FC236}">
                <a16:creationId xmlns:a16="http://schemas.microsoft.com/office/drawing/2014/main" id="{03B7E6D2-4571-7615-9DFA-A8EAC7E10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442" y="1320354"/>
            <a:ext cx="2292010" cy="2292010"/>
          </a:xfrm>
          <a:prstGeom prst="rect">
            <a:avLst/>
          </a:prstGeom>
        </p:spPr>
      </p:pic>
      <p:pic>
        <p:nvPicPr>
          <p:cNvPr id="9" name="Picture 8" descr="A close-up of a microchip&#10;&#10;Description automatically generated">
            <a:extLst>
              <a:ext uri="{FF2B5EF4-FFF2-40B4-BE49-F238E27FC236}">
                <a16:creationId xmlns:a16="http://schemas.microsoft.com/office/drawing/2014/main" id="{B9434633-D4AE-1FD7-CCCB-C00A24D05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126" y="1323594"/>
            <a:ext cx="2292010" cy="2288769"/>
          </a:xfrm>
          <a:prstGeom prst="rect">
            <a:avLst/>
          </a:prstGeom>
        </p:spPr>
      </p:pic>
    </p:spTree>
    <p:extLst>
      <p:ext uri="{BB962C8B-B14F-4D97-AF65-F5344CB8AC3E}">
        <p14:creationId xmlns:p14="http://schemas.microsoft.com/office/powerpoint/2010/main" val="230088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1090167" y="577094"/>
            <a:ext cx="2152074" cy="598296"/>
          </a:xfrm>
          <a:solidFill>
            <a:schemeClr val="tx1"/>
          </a:solidFill>
        </p:spPr>
        <p:txBody>
          <a:bodyPr>
            <a:normAutofit/>
          </a:bodyPr>
          <a:lstStyle/>
          <a:p>
            <a:r>
              <a:rPr lang="en-GB" dirty="0">
                <a:solidFill>
                  <a:srgbClr val="FFFF00"/>
                </a:solidFill>
              </a:rPr>
              <a:t>Il codice</a:t>
            </a:r>
          </a:p>
        </p:txBody>
      </p:sp>
      <p:sp>
        <p:nvSpPr>
          <p:cNvPr id="3" name="TextBox 2">
            <a:extLst>
              <a:ext uri="{FF2B5EF4-FFF2-40B4-BE49-F238E27FC236}">
                <a16:creationId xmlns:a16="http://schemas.microsoft.com/office/drawing/2014/main" id="{04475C80-37F8-A666-42D9-83BEE9A1EB09}"/>
              </a:ext>
            </a:extLst>
          </p:cNvPr>
          <p:cNvSpPr txBox="1"/>
          <p:nvPr/>
        </p:nvSpPr>
        <p:spPr>
          <a:xfrm>
            <a:off x="6629400" y="5486345"/>
            <a:ext cx="4498848" cy="276999"/>
          </a:xfrm>
          <a:prstGeom prst="rect">
            <a:avLst/>
          </a:prstGeom>
          <a:noFill/>
        </p:spPr>
        <p:txBody>
          <a:bodyPr wrap="square" rtlCol="0">
            <a:spAutoFit/>
          </a:bodyPr>
          <a:lstStyle/>
          <a:p>
            <a:pPr marL="285750" indent="-285750" algn="just">
              <a:buFont typeface="Arial" panose="020B0604020202020204" pitchFamily="34" charset="0"/>
              <a:buChar char="•"/>
            </a:pPr>
            <a:r>
              <a:rPr lang="it-IT" sz="1200" dirty="0">
                <a:solidFill>
                  <a:schemeClr val="bg1"/>
                </a:solidFill>
              </a:rPr>
              <a:t>In foto: Una parte del firmware che gira sull’adattatore</a:t>
            </a:r>
          </a:p>
        </p:txBody>
      </p:sp>
      <p:pic>
        <p:nvPicPr>
          <p:cNvPr id="5" name="Picture 4">
            <a:extLst>
              <a:ext uri="{FF2B5EF4-FFF2-40B4-BE49-F238E27FC236}">
                <a16:creationId xmlns:a16="http://schemas.microsoft.com/office/drawing/2014/main" id="{61F94AD2-6307-B62B-AEB0-23B0CD975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175390"/>
            <a:ext cx="3958804" cy="4310955"/>
          </a:xfrm>
          <a:prstGeom prst="rect">
            <a:avLst/>
          </a:prstGeom>
        </p:spPr>
      </p:pic>
      <p:sp>
        <p:nvSpPr>
          <p:cNvPr id="6" name="TextBox 5">
            <a:extLst>
              <a:ext uri="{FF2B5EF4-FFF2-40B4-BE49-F238E27FC236}">
                <a16:creationId xmlns:a16="http://schemas.microsoft.com/office/drawing/2014/main" id="{74899ADA-031B-5A1F-15FC-01D55316032E}"/>
              </a:ext>
            </a:extLst>
          </p:cNvPr>
          <p:cNvSpPr txBox="1"/>
          <p:nvPr/>
        </p:nvSpPr>
        <p:spPr>
          <a:xfrm>
            <a:off x="1249680" y="1304544"/>
            <a:ext cx="5074920" cy="4247317"/>
          </a:xfrm>
          <a:prstGeom prst="rect">
            <a:avLst/>
          </a:prstGeom>
          <a:noFill/>
        </p:spPr>
        <p:txBody>
          <a:bodyPr wrap="square" rtlCol="0">
            <a:spAutoFit/>
          </a:bodyPr>
          <a:lstStyle/>
          <a:p>
            <a:pPr algn="just"/>
            <a:r>
              <a:rPr lang="it-IT" dirty="0">
                <a:solidFill>
                  <a:schemeClr val="bg1"/>
                </a:solidFill>
              </a:rPr>
              <a:t>Il codice che ho implementato è diviso in due parti:</a:t>
            </a:r>
          </a:p>
          <a:p>
            <a:pPr marL="285750" indent="-285750" algn="just">
              <a:buFont typeface="Arial" panose="020B0604020202020204" pitchFamily="34" charset="0"/>
              <a:buChar char="•"/>
            </a:pP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Interfaccia grafica (Python): mi permette di visualizzare un’interfaccia grafica (GUI) da cui è più facile visualizzare i singoli pacchetti di informazioni inviati dall’auto e da cui è più facile creare librerie e indici con i pacchetti decifrati.</a:t>
            </a:r>
          </a:p>
          <a:p>
            <a:pPr marL="285750" indent="-285750" algn="just">
              <a:buFont typeface="Arial" panose="020B0604020202020204" pitchFamily="34" charset="0"/>
              <a:buChar char="•"/>
            </a:pPr>
            <a:endParaRPr lang="it-IT" dirty="0">
              <a:solidFill>
                <a:schemeClr val="bg1"/>
              </a:solidFill>
            </a:endParaRPr>
          </a:p>
          <a:p>
            <a:pPr marL="285750" indent="-285750" algn="just">
              <a:buFont typeface="Arial" panose="020B0604020202020204" pitchFamily="34" charset="0"/>
              <a:buChar char="•"/>
            </a:pPr>
            <a:r>
              <a:rPr lang="it-IT" dirty="0">
                <a:solidFill>
                  <a:schemeClr val="bg1"/>
                </a:solidFill>
              </a:rPr>
              <a:t>Firmware (Arduino): E’ il codice che gira sulla scheda e gestisce la comunicazione tra l’auto e la scheda stessa. Mi permette di modificare le velocità di comunicazione della scheda, di fare il debug e di entrare in modalità test.</a:t>
            </a:r>
          </a:p>
        </p:txBody>
      </p:sp>
    </p:spTree>
    <p:extLst>
      <p:ext uri="{BB962C8B-B14F-4D97-AF65-F5344CB8AC3E}">
        <p14:creationId xmlns:p14="http://schemas.microsoft.com/office/powerpoint/2010/main" val="273282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4389120" y="5504873"/>
            <a:ext cx="6703754" cy="662955"/>
          </a:xfrm>
          <a:solidFill>
            <a:schemeClr val="tx1"/>
          </a:solidFill>
        </p:spPr>
        <p:txBody>
          <a:bodyPr>
            <a:normAutofit/>
          </a:bodyPr>
          <a:lstStyle/>
          <a:p>
            <a:r>
              <a:rPr lang="en-GB" dirty="0">
                <a:solidFill>
                  <a:srgbClr val="FFFF00"/>
                </a:solidFill>
              </a:rPr>
              <a:t>L’interfaccia software </a:t>
            </a:r>
          </a:p>
        </p:txBody>
      </p:sp>
      <p:pic>
        <p:nvPicPr>
          <p:cNvPr id="4" name="Picture 3">
            <a:extLst>
              <a:ext uri="{FF2B5EF4-FFF2-40B4-BE49-F238E27FC236}">
                <a16:creationId xmlns:a16="http://schemas.microsoft.com/office/drawing/2014/main" id="{5A95CDC2-A092-68CF-A9B1-0FD8697B4BDA}"/>
              </a:ext>
            </a:extLst>
          </p:cNvPr>
          <p:cNvPicPr>
            <a:picLocks noChangeAspect="1"/>
          </p:cNvPicPr>
          <p:nvPr/>
        </p:nvPicPr>
        <p:blipFill>
          <a:blip r:embed="rId2"/>
          <a:stretch>
            <a:fillRect/>
          </a:stretch>
        </p:blipFill>
        <p:spPr>
          <a:xfrm>
            <a:off x="1865376" y="1060354"/>
            <a:ext cx="8186928" cy="4603280"/>
          </a:xfrm>
          <a:prstGeom prst="rect">
            <a:avLst/>
          </a:prstGeom>
        </p:spPr>
      </p:pic>
      <p:cxnSp>
        <p:nvCxnSpPr>
          <p:cNvPr id="5" name="Straight Arrow Connector 4">
            <a:extLst>
              <a:ext uri="{FF2B5EF4-FFF2-40B4-BE49-F238E27FC236}">
                <a16:creationId xmlns:a16="http://schemas.microsoft.com/office/drawing/2014/main" id="{69A6797E-363E-B66E-1503-D7A37017C8D8}"/>
              </a:ext>
            </a:extLst>
          </p:cNvPr>
          <p:cNvCxnSpPr>
            <a:cxnSpLocks/>
          </p:cNvCxnSpPr>
          <p:nvPr/>
        </p:nvCxnSpPr>
        <p:spPr>
          <a:xfrm flipH="1">
            <a:off x="5542593" y="2644102"/>
            <a:ext cx="618062" cy="6006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8844C12F-5223-A46D-6C1A-127D47EEECCE}"/>
              </a:ext>
            </a:extLst>
          </p:cNvPr>
          <p:cNvCxnSpPr>
            <a:cxnSpLocks/>
          </p:cNvCxnSpPr>
          <p:nvPr/>
        </p:nvCxnSpPr>
        <p:spPr>
          <a:xfrm flipH="1" flipV="1">
            <a:off x="3343564" y="1824567"/>
            <a:ext cx="461818" cy="29979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5CA0445-F2A4-88A2-99DF-6004FDC6F604}"/>
              </a:ext>
            </a:extLst>
          </p:cNvPr>
          <p:cNvCxnSpPr>
            <a:cxnSpLocks/>
          </p:cNvCxnSpPr>
          <p:nvPr/>
        </p:nvCxnSpPr>
        <p:spPr>
          <a:xfrm flipH="1" flipV="1">
            <a:off x="2725502" y="1875542"/>
            <a:ext cx="618062" cy="447837"/>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50735353-DFCB-FC33-B5BB-2299031C7841}"/>
              </a:ext>
            </a:extLst>
          </p:cNvPr>
          <p:cNvCxnSpPr>
            <a:cxnSpLocks/>
          </p:cNvCxnSpPr>
          <p:nvPr/>
        </p:nvCxnSpPr>
        <p:spPr>
          <a:xfrm>
            <a:off x="7989455" y="3253702"/>
            <a:ext cx="646545" cy="283825"/>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553DEF1A-2D3B-89AB-EC18-BD2DF3E806D1}"/>
              </a:ext>
            </a:extLst>
          </p:cNvPr>
          <p:cNvCxnSpPr>
            <a:cxnSpLocks/>
          </p:cNvCxnSpPr>
          <p:nvPr/>
        </p:nvCxnSpPr>
        <p:spPr>
          <a:xfrm flipV="1">
            <a:off x="7850908" y="4031788"/>
            <a:ext cx="923637" cy="221673"/>
          </a:xfrm>
          <a:prstGeom prst="straightConnector1">
            <a:avLst/>
          </a:prstGeom>
          <a:ln w="1905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F984CE36-EE09-ADA0-2AD6-6712782A46F9}"/>
              </a:ext>
            </a:extLst>
          </p:cNvPr>
          <p:cNvSpPr txBox="1"/>
          <p:nvPr/>
        </p:nvSpPr>
        <p:spPr>
          <a:xfrm>
            <a:off x="6096000" y="2490942"/>
            <a:ext cx="1809940" cy="276999"/>
          </a:xfrm>
          <a:prstGeom prst="rect">
            <a:avLst/>
          </a:prstGeom>
          <a:noFill/>
        </p:spPr>
        <p:txBody>
          <a:bodyPr wrap="square" rtlCol="0">
            <a:spAutoFit/>
          </a:bodyPr>
          <a:lstStyle/>
          <a:p>
            <a:r>
              <a:rPr lang="en-GB" sz="1200" dirty="0" err="1">
                <a:solidFill>
                  <a:schemeClr val="bg1"/>
                </a:solidFill>
              </a:rPr>
              <a:t>Codici</a:t>
            </a:r>
            <a:r>
              <a:rPr lang="en-GB" sz="1200" dirty="0">
                <a:solidFill>
                  <a:schemeClr val="bg1"/>
                </a:solidFill>
              </a:rPr>
              <a:t> </a:t>
            </a:r>
            <a:r>
              <a:rPr lang="en-GB" sz="1200" dirty="0" err="1">
                <a:solidFill>
                  <a:schemeClr val="bg1"/>
                </a:solidFill>
              </a:rPr>
              <a:t>dell’auto</a:t>
            </a:r>
            <a:endParaRPr lang="en-GB" sz="1200" dirty="0">
              <a:solidFill>
                <a:schemeClr val="bg1"/>
              </a:solidFill>
            </a:endParaRPr>
          </a:p>
        </p:txBody>
      </p:sp>
      <p:sp>
        <p:nvSpPr>
          <p:cNvPr id="17" name="TextBox 16">
            <a:extLst>
              <a:ext uri="{FF2B5EF4-FFF2-40B4-BE49-F238E27FC236}">
                <a16:creationId xmlns:a16="http://schemas.microsoft.com/office/drawing/2014/main" id="{48B39BB7-3F19-74A4-1627-719B188620C1}"/>
              </a:ext>
            </a:extLst>
          </p:cNvPr>
          <p:cNvSpPr txBox="1"/>
          <p:nvPr/>
        </p:nvSpPr>
        <p:spPr>
          <a:xfrm>
            <a:off x="3732653" y="1960962"/>
            <a:ext cx="1809940" cy="276999"/>
          </a:xfrm>
          <a:prstGeom prst="rect">
            <a:avLst/>
          </a:prstGeom>
          <a:noFill/>
        </p:spPr>
        <p:txBody>
          <a:bodyPr wrap="square" rtlCol="0">
            <a:spAutoFit/>
          </a:bodyPr>
          <a:lstStyle/>
          <a:p>
            <a:r>
              <a:rPr lang="en-GB" sz="1200" dirty="0" err="1">
                <a:solidFill>
                  <a:schemeClr val="bg1"/>
                </a:solidFill>
              </a:rPr>
              <a:t>Dizionario</a:t>
            </a:r>
            <a:endParaRPr lang="en-GB" sz="1200" dirty="0">
              <a:solidFill>
                <a:schemeClr val="bg1"/>
              </a:solidFill>
            </a:endParaRPr>
          </a:p>
        </p:txBody>
      </p:sp>
      <p:sp>
        <p:nvSpPr>
          <p:cNvPr id="19" name="TextBox 18">
            <a:extLst>
              <a:ext uri="{FF2B5EF4-FFF2-40B4-BE49-F238E27FC236}">
                <a16:creationId xmlns:a16="http://schemas.microsoft.com/office/drawing/2014/main" id="{E50906E7-8FF4-7E29-C902-F40DF723B7ED}"/>
              </a:ext>
            </a:extLst>
          </p:cNvPr>
          <p:cNvSpPr txBox="1"/>
          <p:nvPr/>
        </p:nvSpPr>
        <p:spPr>
          <a:xfrm>
            <a:off x="3343564" y="2237961"/>
            <a:ext cx="1809940" cy="276999"/>
          </a:xfrm>
          <a:prstGeom prst="rect">
            <a:avLst/>
          </a:prstGeom>
          <a:noFill/>
        </p:spPr>
        <p:txBody>
          <a:bodyPr wrap="square" rtlCol="0">
            <a:spAutoFit/>
          </a:bodyPr>
          <a:lstStyle/>
          <a:p>
            <a:r>
              <a:rPr lang="en-GB" sz="1200" dirty="0" err="1">
                <a:solidFill>
                  <a:schemeClr val="bg1"/>
                </a:solidFill>
              </a:rPr>
              <a:t>Codici</a:t>
            </a:r>
            <a:r>
              <a:rPr lang="en-GB" sz="1200" dirty="0">
                <a:solidFill>
                  <a:schemeClr val="bg1"/>
                </a:solidFill>
              </a:rPr>
              <a:t> </a:t>
            </a:r>
            <a:r>
              <a:rPr lang="en-GB" sz="1200" dirty="0" err="1">
                <a:solidFill>
                  <a:schemeClr val="bg1"/>
                </a:solidFill>
              </a:rPr>
              <a:t>tradotti</a:t>
            </a:r>
            <a:endParaRPr lang="en-GB" sz="1200" dirty="0">
              <a:solidFill>
                <a:schemeClr val="bg1"/>
              </a:solidFill>
            </a:endParaRPr>
          </a:p>
        </p:txBody>
      </p:sp>
      <p:sp>
        <p:nvSpPr>
          <p:cNvPr id="24" name="TextBox 23">
            <a:extLst>
              <a:ext uri="{FF2B5EF4-FFF2-40B4-BE49-F238E27FC236}">
                <a16:creationId xmlns:a16="http://schemas.microsoft.com/office/drawing/2014/main" id="{F90C2501-3C00-4616-8C5F-EC555B3F1191}"/>
              </a:ext>
            </a:extLst>
          </p:cNvPr>
          <p:cNvSpPr txBox="1"/>
          <p:nvPr/>
        </p:nvSpPr>
        <p:spPr>
          <a:xfrm>
            <a:off x="6579920" y="4090059"/>
            <a:ext cx="1809940" cy="276999"/>
          </a:xfrm>
          <a:prstGeom prst="rect">
            <a:avLst/>
          </a:prstGeom>
          <a:noFill/>
        </p:spPr>
        <p:txBody>
          <a:bodyPr wrap="square" rtlCol="0">
            <a:spAutoFit/>
          </a:bodyPr>
          <a:lstStyle/>
          <a:p>
            <a:r>
              <a:rPr lang="en-GB" sz="1200" dirty="0">
                <a:solidFill>
                  <a:schemeClr val="bg1"/>
                </a:solidFill>
              </a:rPr>
              <a:t>Session Manager</a:t>
            </a:r>
          </a:p>
        </p:txBody>
      </p:sp>
      <p:sp>
        <p:nvSpPr>
          <p:cNvPr id="25" name="TextBox 24">
            <a:extLst>
              <a:ext uri="{FF2B5EF4-FFF2-40B4-BE49-F238E27FC236}">
                <a16:creationId xmlns:a16="http://schemas.microsoft.com/office/drawing/2014/main" id="{D83B9196-53D3-5861-CF98-023DD0782ABB}"/>
              </a:ext>
            </a:extLst>
          </p:cNvPr>
          <p:cNvSpPr txBox="1"/>
          <p:nvPr/>
        </p:nvSpPr>
        <p:spPr>
          <a:xfrm>
            <a:off x="7250933" y="3047382"/>
            <a:ext cx="1809940" cy="276999"/>
          </a:xfrm>
          <a:prstGeom prst="rect">
            <a:avLst/>
          </a:prstGeom>
          <a:noFill/>
        </p:spPr>
        <p:txBody>
          <a:bodyPr wrap="square" rtlCol="0">
            <a:spAutoFit/>
          </a:bodyPr>
          <a:lstStyle/>
          <a:p>
            <a:r>
              <a:rPr lang="en-GB" sz="1200" dirty="0">
                <a:solidFill>
                  <a:schemeClr val="bg1"/>
                </a:solidFill>
              </a:rPr>
              <a:t>Decoder</a:t>
            </a:r>
          </a:p>
        </p:txBody>
      </p:sp>
    </p:spTree>
    <p:extLst>
      <p:ext uri="{BB962C8B-B14F-4D97-AF65-F5344CB8AC3E}">
        <p14:creationId xmlns:p14="http://schemas.microsoft.com/office/powerpoint/2010/main" val="1037897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AD9C-6E53-ACE4-9260-78323A4FE7EC}"/>
              </a:ext>
            </a:extLst>
          </p:cNvPr>
          <p:cNvSpPr>
            <a:spLocks noGrp="1"/>
          </p:cNvSpPr>
          <p:nvPr>
            <p:ph type="title"/>
          </p:nvPr>
        </p:nvSpPr>
        <p:spPr>
          <a:xfrm>
            <a:off x="1128314" y="521393"/>
            <a:ext cx="4687270" cy="662955"/>
          </a:xfrm>
          <a:solidFill>
            <a:schemeClr val="tx1"/>
          </a:solidFill>
        </p:spPr>
        <p:txBody>
          <a:bodyPr>
            <a:normAutofit/>
          </a:bodyPr>
          <a:lstStyle/>
          <a:p>
            <a:r>
              <a:rPr lang="en-GB" dirty="0" err="1">
                <a:solidFill>
                  <a:srgbClr val="FFFF00"/>
                </a:solidFill>
              </a:rPr>
              <a:t>Sviluppi</a:t>
            </a:r>
            <a:r>
              <a:rPr lang="en-GB" dirty="0">
                <a:solidFill>
                  <a:srgbClr val="FFFF00"/>
                </a:solidFill>
              </a:rPr>
              <a:t> </a:t>
            </a:r>
            <a:r>
              <a:rPr lang="en-GB" dirty="0" err="1">
                <a:solidFill>
                  <a:srgbClr val="FFFF00"/>
                </a:solidFill>
              </a:rPr>
              <a:t>futuri</a:t>
            </a:r>
            <a:endParaRPr lang="en-GB" dirty="0">
              <a:solidFill>
                <a:srgbClr val="FFFF00"/>
              </a:solidFill>
            </a:endParaRPr>
          </a:p>
        </p:txBody>
      </p:sp>
      <p:sp>
        <p:nvSpPr>
          <p:cNvPr id="3" name="TextBox 2">
            <a:extLst>
              <a:ext uri="{FF2B5EF4-FFF2-40B4-BE49-F238E27FC236}">
                <a16:creationId xmlns:a16="http://schemas.microsoft.com/office/drawing/2014/main" id="{5CFAF3D4-B739-46F0-33E7-F602F8B26681}"/>
              </a:ext>
            </a:extLst>
          </p:cNvPr>
          <p:cNvSpPr txBox="1"/>
          <p:nvPr/>
        </p:nvSpPr>
        <p:spPr>
          <a:xfrm>
            <a:off x="1097280" y="1152144"/>
            <a:ext cx="9995594" cy="3693319"/>
          </a:xfrm>
          <a:prstGeom prst="rect">
            <a:avLst/>
          </a:prstGeom>
          <a:noFill/>
        </p:spPr>
        <p:txBody>
          <a:bodyPr wrap="square" rtlCol="0">
            <a:spAutoFit/>
          </a:bodyPr>
          <a:lstStyle/>
          <a:p>
            <a:pPr algn="just"/>
            <a:r>
              <a:rPr lang="it-IT" dirty="0">
                <a:solidFill>
                  <a:schemeClr val="bg1"/>
                </a:solidFill>
              </a:rPr>
              <a:t>Sebbene già allo stato attuale questo sistema è in grado di controllare molteplici funzioni dell’automobile, in futuro sarà possibile ampliare questo progetto aggiungendo righe di codice all’interno del firmware della scheda in modo da potervisi interfacciare con un’app da smartphone wireless e gestire le funzioni della propria vettura da casa, potendo magari accendere e spegnere le luci, la radio o il climatizzatore da remoto, oppure verificare il livello del carburante o dei fluidi del motore e della trasmissione, in modo da pianificare più agilmente viaggi o interventi al veicolo e da alzare la qualità della vita a bordo dello stesso. </a:t>
            </a:r>
          </a:p>
          <a:p>
            <a:pPr algn="just"/>
            <a:endParaRPr lang="it-IT" dirty="0">
              <a:solidFill>
                <a:schemeClr val="bg1"/>
              </a:solidFill>
            </a:endParaRPr>
          </a:p>
          <a:p>
            <a:pPr algn="just"/>
            <a:r>
              <a:rPr lang="it-IT" dirty="0">
                <a:solidFill>
                  <a:schemeClr val="bg1"/>
                </a:solidFill>
              </a:rPr>
              <a:t>Ho in programma di portare avanti questo progetto aggiungendo la funzionalità da remoto oltre ad un piccolo touchscreen all’interno dell’abitacolo, in modo da completare la strumentazione di bordo con altri dati utili come la pressione dell’aria nell’aspirazione, il livello dell’olio motore e la tensione della batteria, al fine di prevenire inconvenienti e avere un quadro più completo sullo stato di salute dell’auto.</a:t>
            </a:r>
          </a:p>
        </p:txBody>
      </p:sp>
    </p:spTree>
    <p:extLst>
      <p:ext uri="{BB962C8B-B14F-4D97-AF65-F5344CB8AC3E}">
        <p14:creationId xmlns:p14="http://schemas.microsoft.com/office/powerpoint/2010/main" val="1487102111"/>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otalTime>2</TotalTime>
  <Words>743</Words>
  <Application>Microsoft Office PowerPoint</Application>
  <PresentationFormat>Widescreen</PresentationFormat>
  <Paragraphs>54</Paragraphs>
  <Slides>8</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vt:i4>
      </vt:variant>
    </vt:vector>
  </HeadingPairs>
  <TitlesOfParts>
    <vt:vector size="13" baseType="lpstr">
      <vt:lpstr>Arial</vt:lpstr>
      <vt:lpstr>Artifakt Element Heavy</vt:lpstr>
      <vt:lpstr>Trade Gothic Next Cond</vt:lpstr>
      <vt:lpstr>Trade Gothic Next Light</vt:lpstr>
      <vt:lpstr>LimelightVTI</vt:lpstr>
      <vt:lpstr>Busmaster: l’automobile open-source</vt:lpstr>
      <vt:lpstr>L’idea…</vt:lpstr>
      <vt:lpstr>L’auto</vt:lpstr>
      <vt:lpstr>L’obiettivo</vt:lpstr>
      <vt:lpstr>I componenti</vt:lpstr>
      <vt:lpstr>Il codice</vt:lpstr>
      <vt:lpstr>L’interfaccia software </vt:lpstr>
      <vt:lpstr>Sviluppi futuri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CANScan: l’automobile open-source</dc:title>
  <dc:creator>Rocco Gonnella</dc:creator>
  <cp:lastModifiedBy>Rocco Gonnella</cp:lastModifiedBy>
  <cp:revision>7</cp:revision>
  <dcterms:created xsi:type="dcterms:W3CDTF">2024-05-03T17:19:44Z</dcterms:created>
  <dcterms:modified xsi:type="dcterms:W3CDTF">2024-07-07T09:42:33Z</dcterms:modified>
</cp:coreProperties>
</file>